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XII_Analiza%20econ-fin_indicatii%20de%20rezolvare.pdf" TargetMode="External"/><Relationship Id="rId2" Type="http://schemas.openxmlformats.org/officeDocument/2006/relationships/hyperlink" Target="XII_Analiza%20econ-fin_fisa%20de%20aplicatii.pdf" TargetMode="External"/><Relationship Id="rId1" Type="http://schemas.openxmlformats.org/officeDocument/2006/relationships/hyperlink" Target="XII_Analiza%20econ-fin_fisa%20documentare.pdf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XII_Analiza%20econ-fin_indicatii%20de%20rezolvare.pdf" TargetMode="External"/><Relationship Id="rId2" Type="http://schemas.openxmlformats.org/officeDocument/2006/relationships/hyperlink" Target="XII_Analiza%20econ-fin_fisa%20de%20aplicatii.pdf" TargetMode="External"/><Relationship Id="rId1" Type="http://schemas.openxmlformats.org/officeDocument/2006/relationships/hyperlink" Target="XII_Analiza%20econ-fin_fisa%20documentare.pdf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1">
  <dgm:title val=""/>
  <dgm:desc val=""/>
  <dgm:catLst>
    <dgm:cat type="accent4" pri="11100"/>
  </dgm:catLst>
  <dgm:styleLbl name="node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4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4">
        <a:alpha val="4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4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4">
        <a:alpha val="90000"/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A7F3252-F386-4355-B1CF-D5F7AD5CA576}" type="doc">
      <dgm:prSet loTypeId="urn:microsoft.com/office/officeart/2005/8/layout/process2" loCatId="process" qsTypeId="urn:microsoft.com/office/officeart/2005/8/quickstyle/3d3" qsCatId="3D" csTypeId="urn:microsoft.com/office/officeart/2005/8/colors/accent4_1" csCatId="accent4" phldr="1"/>
      <dgm:spPr/>
    </dgm:pt>
    <dgm:pt modelId="{BCB61769-901D-49F7-ABF0-6703E477CD9A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ro-RO" dirty="0">
              <a:solidFill>
                <a:schemeClr val="tx1">
                  <a:lumMod val="95000"/>
                  <a:lumOff val="5000"/>
                </a:schemeClr>
              </a:solidFill>
              <a:hlinkClick xmlns:r="http://schemas.openxmlformats.org/officeDocument/2006/relationships" r:id="rId1" action="ppaction://hlinkfile"/>
            </a:rPr>
            <a:t>Prezentarea Fișei de documentare</a:t>
          </a:r>
          <a:endParaRPr lang="ro-RO" dirty="0">
            <a:solidFill>
              <a:schemeClr val="tx1">
                <a:lumMod val="95000"/>
                <a:lumOff val="5000"/>
              </a:schemeClr>
            </a:solidFill>
          </a:endParaRPr>
        </a:p>
      </dgm:t>
    </dgm:pt>
    <dgm:pt modelId="{769E8557-193B-4FF0-B5C5-4620E5DADF32}" type="parTrans" cxnId="{3F1DC938-706C-4F55-84AF-5D19D959FA14}">
      <dgm:prSet/>
      <dgm:spPr/>
      <dgm:t>
        <a:bodyPr/>
        <a:lstStyle/>
        <a:p>
          <a:endParaRPr lang="ro-RO"/>
        </a:p>
      </dgm:t>
    </dgm:pt>
    <dgm:pt modelId="{A48C93AC-FF51-4DD2-B546-941EBCB67641}" type="sibTrans" cxnId="{3F1DC938-706C-4F55-84AF-5D19D959FA14}">
      <dgm:prSet/>
      <dgm:spPr/>
      <dgm:t>
        <a:bodyPr/>
        <a:lstStyle/>
        <a:p>
          <a:endParaRPr lang="ro-RO"/>
        </a:p>
      </dgm:t>
    </dgm:pt>
    <dgm:pt modelId="{61211533-06FB-4762-A64A-E27B2B4FFD3D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ro-RO" dirty="0">
              <a:hlinkClick xmlns:r="http://schemas.openxmlformats.org/officeDocument/2006/relationships" r:id="rId2" action="ppaction://hlinkfile"/>
            </a:rPr>
            <a:t>Prezentarea Fișei de lucru</a:t>
          </a:r>
          <a:endParaRPr lang="ro-RO" dirty="0"/>
        </a:p>
      </dgm:t>
    </dgm:pt>
    <dgm:pt modelId="{EEF3841B-DFF7-4613-ADDB-467611B97D83}" type="parTrans" cxnId="{AAE768B8-7BB5-4E34-970B-A5504C8C64EC}">
      <dgm:prSet/>
      <dgm:spPr/>
      <dgm:t>
        <a:bodyPr/>
        <a:lstStyle/>
        <a:p>
          <a:endParaRPr lang="ro-RO"/>
        </a:p>
      </dgm:t>
    </dgm:pt>
    <dgm:pt modelId="{2E134E54-E820-456E-AC4C-583DC59C333A}" type="sibTrans" cxnId="{AAE768B8-7BB5-4E34-970B-A5504C8C64EC}">
      <dgm:prSet/>
      <dgm:spPr/>
      <dgm:t>
        <a:bodyPr/>
        <a:lstStyle/>
        <a:p>
          <a:endParaRPr lang="ro-RO"/>
        </a:p>
      </dgm:t>
    </dgm:pt>
    <dgm:pt modelId="{BDF6DA2E-AFE0-4191-9778-7A2D8958466E}">
      <dgm:prSet phldrT="[Text]"/>
      <dgm:spPr>
        <a:solidFill>
          <a:schemeClr val="accent5">
            <a:lumMod val="50000"/>
          </a:schemeClr>
        </a:solidFill>
      </dgm:spPr>
      <dgm:t>
        <a:bodyPr/>
        <a:lstStyle/>
        <a:p>
          <a:r>
            <a:rPr lang="ro-RO" dirty="0">
              <a:hlinkClick xmlns:r="http://schemas.openxmlformats.org/officeDocument/2006/relationships" r:id="rId3" action="ppaction://hlinkfile"/>
            </a:rPr>
            <a:t>Verificarea sarcinilor de lucru</a:t>
          </a:r>
          <a:endParaRPr lang="ro-RO" dirty="0"/>
        </a:p>
      </dgm:t>
    </dgm:pt>
    <dgm:pt modelId="{2971661B-1F77-437D-8940-130E8B7915CD}" type="parTrans" cxnId="{146E61D6-539B-47BF-BEE0-557E7BD1EF52}">
      <dgm:prSet/>
      <dgm:spPr/>
      <dgm:t>
        <a:bodyPr/>
        <a:lstStyle/>
        <a:p>
          <a:endParaRPr lang="ro-RO"/>
        </a:p>
      </dgm:t>
    </dgm:pt>
    <dgm:pt modelId="{F84D0798-1CB3-4D58-93BF-19D88FA77A53}" type="sibTrans" cxnId="{146E61D6-539B-47BF-BEE0-557E7BD1EF52}">
      <dgm:prSet/>
      <dgm:spPr/>
      <dgm:t>
        <a:bodyPr/>
        <a:lstStyle/>
        <a:p>
          <a:endParaRPr lang="ro-RO"/>
        </a:p>
      </dgm:t>
    </dgm:pt>
    <dgm:pt modelId="{C41C1C0D-02F6-49EE-A763-B43CA95146F5}" type="pres">
      <dgm:prSet presAssocID="{5A7F3252-F386-4355-B1CF-D5F7AD5CA576}" presName="linearFlow" presStyleCnt="0">
        <dgm:presLayoutVars>
          <dgm:resizeHandles val="exact"/>
        </dgm:presLayoutVars>
      </dgm:prSet>
      <dgm:spPr/>
    </dgm:pt>
    <dgm:pt modelId="{D63FA792-8A29-42AE-9700-F0FB9F3272B2}" type="pres">
      <dgm:prSet presAssocID="{BCB61769-901D-49F7-ABF0-6703E477CD9A}" presName="node" presStyleLbl="node1" presStyleIdx="0" presStyleCnt="3">
        <dgm:presLayoutVars>
          <dgm:bulletEnabled val="1"/>
        </dgm:presLayoutVars>
      </dgm:prSet>
      <dgm:spPr/>
    </dgm:pt>
    <dgm:pt modelId="{2E41678E-1A0E-47A2-9D6C-7A1CC546AAC7}" type="pres">
      <dgm:prSet presAssocID="{A48C93AC-FF51-4DD2-B546-941EBCB67641}" presName="sibTrans" presStyleLbl="sibTrans2D1" presStyleIdx="0" presStyleCnt="2"/>
      <dgm:spPr/>
    </dgm:pt>
    <dgm:pt modelId="{9BA58B27-D8B5-43C3-9AD7-4BC98DFC20F5}" type="pres">
      <dgm:prSet presAssocID="{A48C93AC-FF51-4DD2-B546-941EBCB67641}" presName="connectorText" presStyleLbl="sibTrans2D1" presStyleIdx="0" presStyleCnt="2"/>
      <dgm:spPr/>
    </dgm:pt>
    <dgm:pt modelId="{D0305FC7-840D-4014-B121-43277E956512}" type="pres">
      <dgm:prSet presAssocID="{61211533-06FB-4762-A64A-E27B2B4FFD3D}" presName="node" presStyleLbl="node1" presStyleIdx="1" presStyleCnt="3">
        <dgm:presLayoutVars>
          <dgm:bulletEnabled val="1"/>
        </dgm:presLayoutVars>
      </dgm:prSet>
      <dgm:spPr/>
    </dgm:pt>
    <dgm:pt modelId="{E9AF1170-BA9F-4C23-9E9A-7C62465C9121}" type="pres">
      <dgm:prSet presAssocID="{2E134E54-E820-456E-AC4C-583DC59C333A}" presName="sibTrans" presStyleLbl="sibTrans2D1" presStyleIdx="1" presStyleCnt="2"/>
      <dgm:spPr/>
    </dgm:pt>
    <dgm:pt modelId="{8AF90E9D-1474-43DB-9758-B19BAD031648}" type="pres">
      <dgm:prSet presAssocID="{2E134E54-E820-456E-AC4C-583DC59C333A}" presName="connectorText" presStyleLbl="sibTrans2D1" presStyleIdx="1" presStyleCnt="2"/>
      <dgm:spPr/>
    </dgm:pt>
    <dgm:pt modelId="{D2F770F7-EFF9-46E2-9FE7-E21EE33E6F50}" type="pres">
      <dgm:prSet presAssocID="{BDF6DA2E-AFE0-4191-9778-7A2D8958466E}" presName="node" presStyleLbl="node1" presStyleIdx="2" presStyleCnt="3">
        <dgm:presLayoutVars>
          <dgm:bulletEnabled val="1"/>
        </dgm:presLayoutVars>
      </dgm:prSet>
      <dgm:spPr/>
    </dgm:pt>
  </dgm:ptLst>
  <dgm:cxnLst>
    <dgm:cxn modelId="{2A9EDF1B-7C77-4AF6-B775-E039052E6401}" type="presOf" srcId="{2E134E54-E820-456E-AC4C-583DC59C333A}" destId="{E9AF1170-BA9F-4C23-9E9A-7C62465C9121}" srcOrd="0" destOrd="0" presId="urn:microsoft.com/office/officeart/2005/8/layout/process2"/>
    <dgm:cxn modelId="{339A511D-AAA3-4D81-BD34-237140FEC801}" type="presOf" srcId="{A48C93AC-FF51-4DD2-B546-941EBCB67641}" destId="{2E41678E-1A0E-47A2-9D6C-7A1CC546AAC7}" srcOrd="0" destOrd="0" presId="urn:microsoft.com/office/officeart/2005/8/layout/process2"/>
    <dgm:cxn modelId="{EE507537-06FD-4949-8465-60EDFC3AB150}" type="presOf" srcId="{2E134E54-E820-456E-AC4C-583DC59C333A}" destId="{8AF90E9D-1474-43DB-9758-B19BAD031648}" srcOrd="1" destOrd="0" presId="urn:microsoft.com/office/officeart/2005/8/layout/process2"/>
    <dgm:cxn modelId="{3F1DC938-706C-4F55-84AF-5D19D959FA14}" srcId="{5A7F3252-F386-4355-B1CF-D5F7AD5CA576}" destId="{BCB61769-901D-49F7-ABF0-6703E477CD9A}" srcOrd="0" destOrd="0" parTransId="{769E8557-193B-4FF0-B5C5-4620E5DADF32}" sibTransId="{A48C93AC-FF51-4DD2-B546-941EBCB67641}"/>
    <dgm:cxn modelId="{34C91A49-740B-4DD5-8A8E-03DB2A40A972}" type="presOf" srcId="{61211533-06FB-4762-A64A-E27B2B4FFD3D}" destId="{D0305FC7-840D-4014-B121-43277E956512}" srcOrd="0" destOrd="0" presId="urn:microsoft.com/office/officeart/2005/8/layout/process2"/>
    <dgm:cxn modelId="{19DE5B4C-FE01-413D-B8EA-8FA6CAF37BF6}" type="presOf" srcId="{BDF6DA2E-AFE0-4191-9778-7A2D8958466E}" destId="{D2F770F7-EFF9-46E2-9FE7-E21EE33E6F50}" srcOrd="0" destOrd="0" presId="urn:microsoft.com/office/officeart/2005/8/layout/process2"/>
    <dgm:cxn modelId="{3A588487-E7AC-4E71-8511-3905C3A0BA8F}" type="presOf" srcId="{A48C93AC-FF51-4DD2-B546-941EBCB67641}" destId="{9BA58B27-D8B5-43C3-9AD7-4BC98DFC20F5}" srcOrd="1" destOrd="0" presId="urn:microsoft.com/office/officeart/2005/8/layout/process2"/>
    <dgm:cxn modelId="{AAE768B8-7BB5-4E34-970B-A5504C8C64EC}" srcId="{5A7F3252-F386-4355-B1CF-D5F7AD5CA576}" destId="{61211533-06FB-4762-A64A-E27B2B4FFD3D}" srcOrd="1" destOrd="0" parTransId="{EEF3841B-DFF7-4613-ADDB-467611B97D83}" sibTransId="{2E134E54-E820-456E-AC4C-583DC59C333A}"/>
    <dgm:cxn modelId="{146E61D6-539B-47BF-BEE0-557E7BD1EF52}" srcId="{5A7F3252-F386-4355-B1CF-D5F7AD5CA576}" destId="{BDF6DA2E-AFE0-4191-9778-7A2D8958466E}" srcOrd="2" destOrd="0" parTransId="{2971661B-1F77-437D-8940-130E8B7915CD}" sibTransId="{F84D0798-1CB3-4D58-93BF-19D88FA77A53}"/>
    <dgm:cxn modelId="{74AE90E9-EA3F-4855-AB79-0A861816BF76}" type="presOf" srcId="{BCB61769-901D-49F7-ABF0-6703E477CD9A}" destId="{D63FA792-8A29-42AE-9700-F0FB9F3272B2}" srcOrd="0" destOrd="0" presId="urn:microsoft.com/office/officeart/2005/8/layout/process2"/>
    <dgm:cxn modelId="{8A1BF8F7-5317-49DE-8FE8-73A3D498F729}" type="presOf" srcId="{5A7F3252-F386-4355-B1CF-D5F7AD5CA576}" destId="{C41C1C0D-02F6-49EE-A763-B43CA95146F5}" srcOrd="0" destOrd="0" presId="urn:microsoft.com/office/officeart/2005/8/layout/process2"/>
    <dgm:cxn modelId="{071A68C7-945C-44A4-B740-5A7DCE97152D}" type="presParOf" srcId="{C41C1C0D-02F6-49EE-A763-B43CA95146F5}" destId="{D63FA792-8A29-42AE-9700-F0FB9F3272B2}" srcOrd="0" destOrd="0" presId="urn:microsoft.com/office/officeart/2005/8/layout/process2"/>
    <dgm:cxn modelId="{1681A0E5-B166-4391-8538-31E8A2E0D0A0}" type="presParOf" srcId="{C41C1C0D-02F6-49EE-A763-B43CA95146F5}" destId="{2E41678E-1A0E-47A2-9D6C-7A1CC546AAC7}" srcOrd="1" destOrd="0" presId="urn:microsoft.com/office/officeart/2005/8/layout/process2"/>
    <dgm:cxn modelId="{116A6AE3-EC33-4151-900B-349941BFF531}" type="presParOf" srcId="{2E41678E-1A0E-47A2-9D6C-7A1CC546AAC7}" destId="{9BA58B27-D8B5-43C3-9AD7-4BC98DFC20F5}" srcOrd="0" destOrd="0" presId="urn:microsoft.com/office/officeart/2005/8/layout/process2"/>
    <dgm:cxn modelId="{B053E52E-3C1E-4447-8375-79F72C454C54}" type="presParOf" srcId="{C41C1C0D-02F6-49EE-A763-B43CA95146F5}" destId="{D0305FC7-840D-4014-B121-43277E956512}" srcOrd="2" destOrd="0" presId="urn:microsoft.com/office/officeart/2005/8/layout/process2"/>
    <dgm:cxn modelId="{B460F146-BADA-4D4B-93E5-40DBA03D9FEB}" type="presParOf" srcId="{C41C1C0D-02F6-49EE-A763-B43CA95146F5}" destId="{E9AF1170-BA9F-4C23-9E9A-7C62465C9121}" srcOrd="3" destOrd="0" presId="urn:microsoft.com/office/officeart/2005/8/layout/process2"/>
    <dgm:cxn modelId="{0AFA6894-8380-4451-99FA-17A5E2F889DE}" type="presParOf" srcId="{E9AF1170-BA9F-4C23-9E9A-7C62465C9121}" destId="{8AF90E9D-1474-43DB-9758-B19BAD031648}" srcOrd="0" destOrd="0" presId="urn:microsoft.com/office/officeart/2005/8/layout/process2"/>
    <dgm:cxn modelId="{5051E5CE-8602-4051-8FD7-E09BA4F39ED3}" type="presParOf" srcId="{C41C1C0D-02F6-49EE-A763-B43CA95146F5}" destId="{D2F770F7-EFF9-46E2-9FE7-E21EE33E6F50}" srcOrd="4" destOrd="0" presId="urn:microsoft.com/office/officeart/2005/8/layout/process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3FA792-8A29-42AE-9700-F0FB9F3272B2}">
      <dsp:nvSpPr>
        <dsp:cNvPr id="0" name=""/>
        <dsp:cNvSpPr/>
      </dsp:nvSpPr>
      <dsp:spPr>
        <a:xfrm>
          <a:off x="1805939" y="0"/>
          <a:ext cx="2331720" cy="1295400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>
          <a:noFill/>
        </a:ln>
        <a:effectLst>
          <a:outerShdw blurRad="39000" dist="25400" dir="5400000" rotWithShape="0">
            <a:schemeClr val="l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500" kern="1200" dirty="0">
              <a:solidFill>
                <a:schemeClr val="tx1">
                  <a:lumMod val="95000"/>
                  <a:lumOff val="5000"/>
                </a:schemeClr>
              </a:solidFill>
              <a:hlinkClick xmlns:r="http://schemas.openxmlformats.org/officeDocument/2006/relationships" r:id="rId1" action="ppaction://hlinkfile"/>
            </a:rPr>
            <a:t>Prezentarea Fișei de documentare</a:t>
          </a:r>
          <a:endParaRPr lang="ro-RO" sz="2500" kern="1200" dirty="0">
            <a:solidFill>
              <a:schemeClr val="tx1">
                <a:lumMod val="95000"/>
                <a:lumOff val="5000"/>
              </a:schemeClr>
            </a:solidFill>
          </a:endParaRPr>
        </a:p>
      </dsp:txBody>
      <dsp:txXfrm>
        <a:off x="1843880" y="37941"/>
        <a:ext cx="2255838" cy="1219518"/>
      </dsp:txXfrm>
    </dsp:sp>
    <dsp:sp modelId="{2E41678E-1A0E-47A2-9D6C-7A1CC546AAC7}">
      <dsp:nvSpPr>
        <dsp:cNvPr id="0" name=""/>
        <dsp:cNvSpPr/>
      </dsp:nvSpPr>
      <dsp:spPr>
        <a:xfrm rot="5400000">
          <a:off x="2728912" y="1327784"/>
          <a:ext cx="485774" cy="5829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o-RO" sz="2000" kern="1200"/>
        </a:p>
      </dsp:txBody>
      <dsp:txXfrm rot="-5400000">
        <a:off x="2796920" y="1376362"/>
        <a:ext cx="349758" cy="340042"/>
      </dsp:txXfrm>
    </dsp:sp>
    <dsp:sp modelId="{D0305FC7-840D-4014-B121-43277E956512}">
      <dsp:nvSpPr>
        <dsp:cNvPr id="0" name=""/>
        <dsp:cNvSpPr/>
      </dsp:nvSpPr>
      <dsp:spPr>
        <a:xfrm>
          <a:off x="1805939" y="1943099"/>
          <a:ext cx="2331720" cy="1295400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>
          <a:noFill/>
        </a:ln>
        <a:effectLst>
          <a:outerShdw blurRad="39000" dist="25400" dir="5400000" rotWithShape="0">
            <a:schemeClr val="l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500" kern="1200" dirty="0">
              <a:hlinkClick xmlns:r="http://schemas.openxmlformats.org/officeDocument/2006/relationships" r:id="rId2" action="ppaction://hlinkfile"/>
            </a:rPr>
            <a:t>Prezentarea Fișei de lucru</a:t>
          </a:r>
          <a:endParaRPr lang="ro-RO" sz="2500" kern="1200" dirty="0"/>
        </a:p>
      </dsp:txBody>
      <dsp:txXfrm>
        <a:off x="1843880" y="1981040"/>
        <a:ext cx="2255838" cy="1219518"/>
      </dsp:txXfrm>
    </dsp:sp>
    <dsp:sp modelId="{E9AF1170-BA9F-4C23-9E9A-7C62465C9121}">
      <dsp:nvSpPr>
        <dsp:cNvPr id="0" name=""/>
        <dsp:cNvSpPr/>
      </dsp:nvSpPr>
      <dsp:spPr>
        <a:xfrm rot="5400000">
          <a:off x="2728912" y="3270885"/>
          <a:ext cx="485774" cy="582930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82000"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o-RO" sz="2000" kern="1200"/>
        </a:p>
      </dsp:txBody>
      <dsp:txXfrm rot="-5400000">
        <a:off x="2796920" y="3319463"/>
        <a:ext cx="349758" cy="340042"/>
      </dsp:txXfrm>
    </dsp:sp>
    <dsp:sp modelId="{D2F770F7-EFF9-46E2-9FE7-E21EE33E6F50}">
      <dsp:nvSpPr>
        <dsp:cNvPr id="0" name=""/>
        <dsp:cNvSpPr/>
      </dsp:nvSpPr>
      <dsp:spPr>
        <a:xfrm>
          <a:off x="1805939" y="3886200"/>
          <a:ext cx="2331720" cy="1295400"/>
        </a:xfrm>
        <a:prstGeom prst="roundRect">
          <a:avLst>
            <a:gd name="adj" fmla="val 10000"/>
          </a:avLst>
        </a:prstGeom>
        <a:solidFill>
          <a:schemeClr val="accent5">
            <a:lumMod val="50000"/>
          </a:schemeClr>
        </a:solidFill>
        <a:ln>
          <a:noFill/>
        </a:ln>
        <a:effectLst>
          <a:outerShdw blurRad="39000" dist="25400" dir="5400000" rotWithShape="0">
            <a:schemeClr val="lt1">
              <a:hueOff val="0"/>
              <a:satOff val="0"/>
              <a:lumOff val="0"/>
              <a:alphaOff val="0"/>
              <a:shade val="33000"/>
              <a:alpha val="83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o-RO" sz="2500" kern="1200" dirty="0">
              <a:hlinkClick xmlns:r="http://schemas.openxmlformats.org/officeDocument/2006/relationships" r:id="rId3" action="ppaction://hlinkfile"/>
            </a:rPr>
            <a:t>Verificarea sarcinilor de lucru</a:t>
          </a:r>
          <a:endParaRPr lang="ro-RO" sz="2500" kern="1200" dirty="0"/>
        </a:p>
      </dsp:txBody>
      <dsp:txXfrm>
        <a:off x="1843880" y="3924141"/>
        <a:ext cx="2255838" cy="12195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85FB0387-7863-4CE8-9DC5-105E05AF38A2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o-RO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9D493C7D-63CB-4700-A17D-B45A44A5B6D4}" type="slidenum">
              <a:rPr lang="ro-RO" smtClean="0"/>
              <a:t>‹#›</a:t>
            </a:fld>
            <a:endParaRPr lang="ro-R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0387-7863-4CE8-9DC5-105E05AF38A2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93C7D-63CB-4700-A17D-B45A44A5B6D4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85FB0387-7863-4CE8-9DC5-105E05AF38A2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9D493C7D-63CB-4700-A17D-B45A44A5B6D4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0387-7863-4CE8-9DC5-105E05AF38A2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93C7D-63CB-4700-A17D-B45A44A5B6D4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FB0387-7863-4CE8-9DC5-105E05AF38A2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o-R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9D493C7D-63CB-4700-A17D-B45A44A5B6D4}" type="slidenum">
              <a:rPr lang="ro-RO" smtClean="0"/>
              <a:t>‹#›</a:t>
            </a:fld>
            <a:endParaRPr lang="ro-RO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0387-7863-4CE8-9DC5-105E05AF38A2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93C7D-63CB-4700-A17D-B45A44A5B6D4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0387-7863-4CE8-9DC5-105E05AF38A2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93C7D-63CB-4700-A17D-B45A44A5B6D4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0387-7863-4CE8-9DC5-105E05AF38A2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93C7D-63CB-4700-A17D-B45A44A5B6D4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85FB0387-7863-4CE8-9DC5-105E05AF38A2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o-R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93C7D-63CB-4700-A17D-B45A44A5B6D4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0387-7863-4CE8-9DC5-105E05AF38A2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93C7D-63CB-4700-A17D-B45A44A5B6D4}" type="slidenum">
              <a:rPr lang="ro-RO" smtClean="0"/>
              <a:t>‹#›</a:t>
            </a:fld>
            <a:endParaRPr lang="ro-R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B0387-7863-4CE8-9DC5-105E05AF38A2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93C7D-63CB-4700-A17D-B45A44A5B6D4}" type="slidenum">
              <a:rPr lang="ro-RO" smtClean="0"/>
              <a:t>‹#›</a:t>
            </a:fld>
            <a:endParaRPr lang="ro-RO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85FB0387-7863-4CE8-9DC5-105E05AF38A2}" type="datetimeFigureOut">
              <a:rPr lang="ro-RO" smtClean="0"/>
              <a:t>12.08.2020</a:t>
            </a:fld>
            <a:endParaRPr lang="ro-R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o-RO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9D493C7D-63CB-4700-A17D-B45A44A5B6D4}" type="slidenum">
              <a:rPr lang="ro-RO" smtClean="0"/>
              <a:t>‹#›</a:t>
            </a:fld>
            <a:endParaRPr lang="ro-R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71800" y="304800"/>
            <a:ext cx="6019800" cy="114300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algn="l"/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Domeniile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de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calificare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Economic,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Comerț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Turism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și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alimentație</a:t>
            </a:r>
            <a:endParaRPr lang="ro-RO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l"/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Calificările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profesionale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Tehnician în activități economice, Tehnician în administrație, Tehnician în comerț, Tehnician în turism, Tehnician în gastronomie</a:t>
            </a:r>
          </a:p>
          <a:p>
            <a:pPr algn="l"/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Modul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Analiza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economico-financiară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,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clasa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a XII-a</a:t>
            </a:r>
            <a:endParaRPr lang="ro-RO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95600" y="2133600"/>
            <a:ext cx="61722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UNITATEA DE REZULTATE ALE ÎNVĂȚĂRII TEHNICE GENERALE 11: </a:t>
            </a:r>
            <a:r>
              <a:rPr lang="ro-RO" b="1" i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ÎNTOCMIREA SITUAȚIILOR FINANCIARE</a:t>
            </a:r>
            <a:endParaRPr lang="ro-RO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  <a:p>
            <a:endParaRPr lang="ro-RO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19400" y="4800600"/>
          <a:ext cx="6095999" cy="1377696"/>
        </p:xfrm>
        <a:graphic>
          <a:graphicData uri="http://schemas.openxmlformats.org/drawingml/2006/table">
            <a:tbl>
              <a:tblPr>
                <a:tableStyleId>{85BE263C-DBD7-4A20-BB59-AAB30ACAA65A}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257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98052"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o-RO" sz="1000" dirty="0"/>
                        <a:t>Rezultatele învățării conform Standardului de pregătire profesională:</a:t>
                      </a:r>
                      <a:endParaRPr lang="ro-RO" sz="1000" dirty="0">
                        <a:solidFill>
                          <a:srgbClr val="0D0D0D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5412" marR="65412" marT="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o-RO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25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o-RO" sz="1000"/>
                        <a:t>Cunoștințe:</a:t>
                      </a:r>
                      <a:endParaRPr lang="ro-RO" sz="1000">
                        <a:solidFill>
                          <a:srgbClr val="0D0D0D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5412" marR="65412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o-RO" sz="1000" dirty="0"/>
                        <a:t>11.1.1  Prezentarea etapelor de întocmire a situațiilor financiare anuale.</a:t>
                      </a:r>
                      <a:endParaRPr lang="ro-RO" sz="1000" dirty="0">
                        <a:solidFill>
                          <a:srgbClr val="0D0D0D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5412" marR="6541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4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o-RO" sz="1000"/>
                        <a:t>Abilități:</a:t>
                      </a:r>
                      <a:endParaRPr lang="ro-RO" sz="1000">
                        <a:solidFill>
                          <a:srgbClr val="0D0D0D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5412" marR="65412" marT="0" marB="0" anchor="ctr"/>
                </a:tc>
                <a:tc>
                  <a:txBody>
                    <a:bodyPr/>
                    <a:lstStyle/>
                    <a:p>
                      <a:pPr marR="260350" algn="l"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527050" algn="l"/>
                        </a:tabLst>
                      </a:pPr>
                      <a:r>
                        <a:rPr lang="ro-RO" sz="1000" dirty="0"/>
                        <a:t>11.2.3    Rezolvarea de probleme privind întocmirea situațiilor financiare  anuale.</a:t>
                      </a:r>
                    </a:p>
                  </a:txBody>
                  <a:tcPr marL="65412" marR="65412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43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o-RO" sz="1000"/>
                        <a:t>Atitudini: </a:t>
                      </a:r>
                      <a:endParaRPr lang="ro-RO" sz="1000">
                        <a:solidFill>
                          <a:srgbClr val="0D0D0D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5412" marR="65412" marT="0" marB="0" anchor="ctr"/>
                </a:tc>
                <a:tc>
                  <a:txBody>
                    <a:bodyPr/>
                    <a:lstStyle/>
                    <a:p>
                      <a:pPr marR="114935" algn="just">
                        <a:lnSpc>
                          <a:spcPct val="102000"/>
                        </a:lnSpc>
                        <a:spcAft>
                          <a:spcPts val="0"/>
                        </a:spcAft>
                        <a:tabLst>
                          <a:tab pos="524510" algn="l"/>
                        </a:tabLst>
                      </a:pPr>
                      <a:r>
                        <a:rPr lang="ro-RO" sz="1000" dirty="0"/>
                        <a:t>11.3.1   Manifestarea</a:t>
                      </a:r>
                      <a:r>
                        <a:rPr lang="ro-RO" sz="1000" spc="275" dirty="0"/>
                        <a:t> </a:t>
                      </a:r>
                      <a:r>
                        <a:rPr lang="ro-RO" sz="1000" dirty="0"/>
                        <a:t>capacități</a:t>
                      </a:r>
                      <a:r>
                        <a:rPr lang="ro-RO" sz="1000" spc="5" dirty="0"/>
                        <a:t>i</a:t>
                      </a:r>
                      <a:r>
                        <a:rPr lang="ro-RO" sz="1000" spc="145" dirty="0"/>
                        <a:t> </a:t>
                      </a:r>
                      <a:r>
                        <a:rPr lang="ro-RO" sz="1000" dirty="0"/>
                        <a:t>de</a:t>
                      </a:r>
                      <a:r>
                        <a:rPr lang="ro-RO" sz="1000" spc="25" dirty="0"/>
                        <a:t> </a:t>
                      </a:r>
                      <a:r>
                        <a:rPr lang="ro-RO" sz="1000" dirty="0"/>
                        <a:t>a</a:t>
                      </a:r>
                      <a:r>
                        <a:rPr lang="ro-RO" sz="1000" spc="-5" dirty="0"/>
                        <a:t> </a:t>
                      </a:r>
                      <a:r>
                        <a:rPr lang="ro-RO" sz="1000" dirty="0"/>
                        <a:t>reacționa</a:t>
                      </a:r>
                      <a:r>
                        <a:rPr lang="ro-RO" sz="1000" spc="100" dirty="0"/>
                        <a:t> </a:t>
                      </a:r>
                      <a:r>
                        <a:rPr lang="ro-RO" sz="1000" dirty="0"/>
                        <a:t>rapid  </a:t>
                      </a:r>
                      <a:r>
                        <a:rPr lang="ro-RO" sz="1000" spc="80" dirty="0"/>
                        <a:t>și </a:t>
                      </a:r>
                      <a:r>
                        <a:rPr lang="ro-RO" sz="1000" dirty="0"/>
                        <a:t>eficient în</a:t>
                      </a:r>
                      <a:r>
                        <a:rPr lang="ro-RO" sz="1000" spc="25" dirty="0"/>
                        <a:t> </a:t>
                      </a:r>
                      <a:r>
                        <a:rPr lang="ro-RO" sz="1000" dirty="0"/>
                        <a:t>realizarea</a:t>
                      </a:r>
                      <a:r>
                        <a:rPr lang="ro-RO" sz="1000" spc="190" dirty="0"/>
                        <a:t> </a:t>
                      </a:r>
                      <a:r>
                        <a:rPr lang="ro-RO" sz="1000" dirty="0"/>
                        <a:t>sarcinii</a:t>
                      </a:r>
                      <a:r>
                        <a:rPr lang="ro-RO" sz="1000" spc="100" dirty="0"/>
                        <a:t> </a:t>
                      </a:r>
                      <a:r>
                        <a:rPr lang="ro-RO" sz="1000" dirty="0"/>
                        <a:t>de</a:t>
                      </a:r>
                      <a:r>
                        <a:rPr lang="ro-RO" sz="1000" spc="80" dirty="0"/>
                        <a:t> </a:t>
                      </a:r>
                      <a:r>
                        <a:rPr lang="ro-RO" sz="1000" dirty="0"/>
                        <a:t>lucru.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o-RO" sz="1000" dirty="0"/>
                        <a:t>11.3.3    Asumarea, în cadrul echipei de la locul de muncă, a responsabilității pentru sarcina de lucru primită.</a:t>
                      </a:r>
                      <a:endParaRPr lang="ro-RO" sz="1000" dirty="0">
                        <a:solidFill>
                          <a:srgbClr val="0D0D0D"/>
                        </a:solidFill>
                        <a:latin typeface="Cambria"/>
                        <a:ea typeface="Calibri"/>
                        <a:cs typeface="Times New Roman"/>
                      </a:endParaRPr>
                    </a:p>
                  </a:txBody>
                  <a:tcPr marL="65412" marR="65412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819400" y="3276600"/>
            <a:ext cx="6172200" cy="9233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lvl="1" algn="ctr"/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LUCRĂRI PREMERGĂTOARE ÎNTOCMIRII </a:t>
            </a:r>
          </a:p>
          <a:p>
            <a:pPr marL="0" lvl="1" algn="ctr"/>
            <a:r>
              <a:rPr lang="ro-RO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SITUAŢIILOR FINANCIARE</a:t>
            </a:r>
            <a:endParaRPr lang="ro-RO" sz="1600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o-RO" dirty="0"/>
          </a:p>
        </p:txBody>
      </p:sp>
      <p:sp>
        <p:nvSpPr>
          <p:cNvPr id="7" name="Rectangle 6"/>
          <p:cNvSpPr/>
          <p:nvPr/>
        </p:nvSpPr>
        <p:spPr>
          <a:xfrm>
            <a:off x="152400" y="457200"/>
            <a:ext cx="2438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Cui se </a:t>
            </a:r>
            <a:r>
              <a:rPr lang="en-US" sz="2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adreseaz</a:t>
            </a:r>
            <a:r>
              <a:rPr lang="ro-RO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ă lecția?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1524001"/>
            <a:ext cx="601980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Autor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prof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.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Bădilă</a:t>
            </a:r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Iuliana</a:t>
            </a:r>
            <a:endParaRPr lang="ro-RO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Right Arrow 8"/>
          <p:cNvSpPr/>
          <p:nvPr/>
        </p:nvSpPr>
        <p:spPr>
          <a:xfrm>
            <a:off x="1905000" y="9906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0" name="Rectangle 9"/>
          <p:cNvSpPr/>
          <p:nvPr/>
        </p:nvSpPr>
        <p:spPr>
          <a:xfrm>
            <a:off x="152400" y="2057400"/>
            <a:ext cx="24384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Titlul capitolului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Right Arrow 10"/>
          <p:cNvSpPr/>
          <p:nvPr/>
        </p:nvSpPr>
        <p:spPr>
          <a:xfrm>
            <a:off x="1981200" y="24384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2" name="Right Arrow 11"/>
          <p:cNvSpPr/>
          <p:nvPr/>
        </p:nvSpPr>
        <p:spPr>
          <a:xfrm>
            <a:off x="1981200" y="38100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13" name="Rectangle 12"/>
          <p:cNvSpPr/>
          <p:nvPr/>
        </p:nvSpPr>
        <p:spPr>
          <a:xfrm>
            <a:off x="152400" y="3276600"/>
            <a:ext cx="2438400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Titlul lecției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52400" y="4724400"/>
            <a:ext cx="243840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o-RO" sz="2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Rezultatele învățării lecției</a:t>
            </a:r>
            <a:endParaRPr lang="en-US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1905000" y="5562600"/>
            <a:ext cx="6096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71800" y="304800"/>
            <a:ext cx="5867400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ro-RO" dirty="0"/>
              <a:t>Etapele prezentării lecției în format on-line:</a:t>
            </a:r>
          </a:p>
        </p:txBody>
      </p:sp>
      <p:graphicFrame>
        <p:nvGraphicFramePr>
          <p:cNvPr id="5" name="Diagram 4"/>
          <p:cNvGraphicFramePr/>
          <p:nvPr/>
        </p:nvGraphicFramePr>
        <p:xfrm>
          <a:off x="2971800" y="1295400"/>
          <a:ext cx="5943600" cy="5181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52400" y="1219200"/>
            <a:ext cx="1905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1400" i="1" dirty="0"/>
              <a:t>Se accesează hyperlinkul de la fiecare etapă a prezentării lecției</a:t>
            </a:r>
          </a:p>
        </p:txBody>
      </p:sp>
      <p:sp>
        <p:nvSpPr>
          <p:cNvPr id="7" name="Right Arrow 6"/>
          <p:cNvSpPr/>
          <p:nvPr/>
        </p:nvSpPr>
        <p:spPr>
          <a:xfrm rot="10800000">
            <a:off x="1981200" y="1105074"/>
            <a:ext cx="2608886" cy="1143000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o-RO"/>
          </a:p>
        </p:txBody>
      </p:sp>
      <p:sp>
        <p:nvSpPr>
          <p:cNvPr id="8" name="TextBox 7"/>
          <p:cNvSpPr txBox="1"/>
          <p:nvPr/>
        </p:nvSpPr>
        <p:spPr>
          <a:xfrm>
            <a:off x="381000" y="3581400"/>
            <a:ext cx="1981200" cy="175432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ro-RO" b="1" dirty="0">
                <a:solidFill>
                  <a:schemeClr val="bg2">
                    <a:lumMod val="50000"/>
                  </a:schemeClr>
                </a:solidFill>
              </a:rPr>
              <a:t>Atenție!!!</a:t>
            </a:r>
          </a:p>
          <a:p>
            <a:r>
              <a:rPr lang="ro-RO" dirty="0">
                <a:solidFill>
                  <a:schemeClr val="tx1">
                    <a:lumMod val="95000"/>
                    <a:lumOff val="5000"/>
                  </a:schemeClr>
                </a:solidFill>
              </a:rPr>
              <a:t>Aceste materiale sunt gândite pentru 2-3 ore de predare-învățare.</a:t>
            </a:r>
          </a:p>
        </p:txBody>
      </p:sp>
      <p:pic>
        <p:nvPicPr>
          <p:cNvPr id="27650" name="Picture 2" descr="Red Glossy Button, Button Icons, Red Icons, Red PNG Transparent ..."/>
          <p:cNvPicPr>
            <a:picLocks noChangeAspect="1" noChangeArrowheads="1"/>
          </p:cNvPicPr>
          <p:nvPr/>
        </p:nvPicPr>
        <p:blipFill>
          <a:blip r:embed="rId7" cstate="print">
            <a:lum bright="20000"/>
          </a:blip>
          <a:srcRect/>
          <a:stretch>
            <a:fillRect/>
          </a:stretch>
        </p:blipFill>
        <p:spPr bwMode="auto">
          <a:xfrm>
            <a:off x="7315200" y="1447800"/>
            <a:ext cx="914400" cy="914400"/>
          </a:xfrm>
          <a:prstGeom prst="rect">
            <a:avLst/>
          </a:prstGeom>
          <a:noFill/>
        </p:spPr>
      </p:pic>
      <p:pic>
        <p:nvPicPr>
          <p:cNvPr id="10" name="Picture 2" descr="Red Glossy Button, Button Icons, Red Icons, Red PNG Transparent ..."/>
          <p:cNvPicPr>
            <a:picLocks noChangeAspect="1" noChangeArrowheads="1"/>
          </p:cNvPicPr>
          <p:nvPr/>
        </p:nvPicPr>
        <p:blipFill>
          <a:blip r:embed="rId7" cstate="print">
            <a:lum bright="20000"/>
          </a:blip>
          <a:srcRect/>
          <a:stretch>
            <a:fillRect/>
          </a:stretch>
        </p:blipFill>
        <p:spPr bwMode="auto">
          <a:xfrm>
            <a:off x="7391400" y="5410200"/>
            <a:ext cx="914400" cy="914400"/>
          </a:xfrm>
          <a:prstGeom prst="rect">
            <a:avLst/>
          </a:prstGeom>
          <a:noFill/>
        </p:spPr>
      </p:pic>
      <p:pic>
        <p:nvPicPr>
          <p:cNvPr id="11" name="Picture 2" descr="Red Glossy Button, Button Icons, Red Icons, Red PNG Transparent ..."/>
          <p:cNvPicPr>
            <a:picLocks noChangeAspect="1" noChangeArrowheads="1"/>
          </p:cNvPicPr>
          <p:nvPr/>
        </p:nvPicPr>
        <p:blipFill>
          <a:blip r:embed="rId7" cstate="print">
            <a:lum bright="20000"/>
          </a:blip>
          <a:srcRect/>
          <a:stretch>
            <a:fillRect/>
          </a:stretch>
        </p:blipFill>
        <p:spPr bwMode="auto">
          <a:xfrm>
            <a:off x="7391400" y="3505200"/>
            <a:ext cx="914400" cy="914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Metodă de predare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ro-RO" dirty="0"/>
              <a:t>Informațiile se structurează inițial sub forma unei prezentări, care să nu depășească 10 slideuri, iar ca timp să poată fi derulată în 10 -15 minute.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La finalul prezentării, fișa de documentare, cu informațiile complete, se postează pentru accesul elevilor.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Se prezintă pe scurt fișa de lucru și așteptările cadrului didactic la finalizarea acesteia.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Se acordă elevilor 15 minute pentru instalarea softului contabil (dacă se va lucra astfel).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Se acordă 50 minute elevilor pentru completarea fișei de lucru.</a:t>
            </a:r>
          </a:p>
          <a:p>
            <a:pPr marL="514350" indent="-514350">
              <a:buFont typeface="+mj-lt"/>
              <a:buAutoNum type="arabicPeriod"/>
            </a:pPr>
            <a:r>
              <a:rPr lang="ro-RO" dirty="0"/>
              <a:t>Verificarea fișei de lucru completată și acordarea feed-back-ului elevilor.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31</TotalTime>
  <Words>290</Words>
  <Application>Microsoft Office PowerPoint</Application>
  <PresentationFormat>Expunere pe ecran (4:3)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Fonturi utilizate</vt:lpstr>
      </vt:variant>
      <vt:variant>
        <vt:i4>4</vt:i4>
      </vt:variant>
      <vt:variant>
        <vt:lpstr>Temă</vt:lpstr>
      </vt:variant>
      <vt:variant>
        <vt:i4>1</vt:i4>
      </vt:variant>
      <vt:variant>
        <vt:lpstr>Titluri diapozitive</vt:lpstr>
      </vt:variant>
      <vt:variant>
        <vt:i4>3</vt:i4>
      </vt:variant>
    </vt:vector>
  </HeadingPairs>
  <TitlesOfParts>
    <vt:vector size="8" baseType="lpstr">
      <vt:lpstr>Cambria</vt:lpstr>
      <vt:lpstr>Trebuchet MS</vt:lpstr>
      <vt:lpstr>Wingdings</vt:lpstr>
      <vt:lpstr>Wingdings 2</vt:lpstr>
      <vt:lpstr>Opulent</vt:lpstr>
      <vt:lpstr>Prezentare PowerPoint</vt:lpstr>
      <vt:lpstr>Prezentare PowerPoint</vt:lpstr>
      <vt:lpstr>Metodă de predare</vt:lpstr>
    </vt:vector>
  </TitlesOfParts>
  <Company>Corporate Edition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Corporate Edition</dc:creator>
  <cp:lastModifiedBy>Rodica</cp:lastModifiedBy>
  <cp:revision>4</cp:revision>
  <dcterms:created xsi:type="dcterms:W3CDTF">2020-07-30T12:29:53Z</dcterms:created>
  <dcterms:modified xsi:type="dcterms:W3CDTF">2020-08-12T08:00:41Z</dcterms:modified>
</cp:coreProperties>
</file>