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XII_Analiza%20econ-fin_indicatii%20de%20rezolvare.pdf" TargetMode="External"/><Relationship Id="rId2" Type="http://schemas.openxmlformats.org/officeDocument/2006/relationships/hyperlink" Target="XII_Analiza%20econ-fin_fisa%20de%20aplicatii.pdf" TargetMode="External"/><Relationship Id="rId1" Type="http://schemas.openxmlformats.org/officeDocument/2006/relationships/hyperlink" Target="XII_Analiza%20econ-fin_fisa%20documentare.pdf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XII_Analiza%20econ-fin_indicatii%20de%20rezolvare.pdf" TargetMode="External"/><Relationship Id="rId2" Type="http://schemas.openxmlformats.org/officeDocument/2006/relationships/hyperlink" Target="XII_Analiza%20econ-fin_fisa%20de%20aplicatii.pdf" TargetMode="External"/><Relationship Id="rId1" Type="http://schemas.openxmlformats.org/officeDocument/2006/relationships/hyperlink" Target="XII_Analiza%20econ-fin_fisa%20documentare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F3252-F386-4355-B1CF-D5F7AD5CA576}" type="doc">
      <dgm:prSet loTypeId="urn:microsoft.com/office/officeart/2005/8/layout/process2" loCatId="process" qsTypeId="urn:microsoft.com/office/officeart/2005/8/quickstyle/3d3" qsCatId="3D" csTypeId="urn:microsoft.com/office/officeart/2005/8/colors/accent4_1" csCatId="accent4" phldr="1"/>
      <dgm:spPr/>
    </dgm:pt>
    <dgm:pt modelId="{BCB61769-901D-49F7-ABF0-6703E477CD9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o-RO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1" action="ppaction://hlinkfile"/>
            </a:rPr>
            <a:t>Prezentarea Fișei de documentare</a:t>
          </a:r>
          <a:endParaRPr lang="ro-RO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69E8557-193B-4FF0-B5C5-4620E5DADF32}" type="parTrans" cxnId="{3F1DC938-706C-4F55-84AF-5D19D959FA14}">
      <dgm:prSet/>
      <dgm:spPr/>
      <dgm:t>
        <a:bodyPr/>
        <a:lstStyle/>
        <a:p>
          <a:endParaRPr lang="ro-RO"/>
        </a:p>
      </dgm:t>
    </dgm:pt>
    <dgm:pt modelId="{A48C93AC-FF51-4DD2-B546-941EBCB67641}" type="sibTrans" cxnId="{3F1DC938-706C-4F55-84AF-5D19D959FA14}">
      <dgm:prSet/>
      <dgm:spPr/>
      <dgm:t>
        <a:bodyPr/>
        <a:lstStyle/>
        <a:p>
          <a:endParaRPr lang="ro-RO"/>
        </a:p>
      </dgm:t>
    </dgm:pt>
    <dgm:pt modelId="{61211533-06FB-4762-A64A-E27B2B4FFD3D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o-RO" dirty="0">
              <a:hlinkClick xmlns:r="http://schemas.openxmlformats.org/officeDocument/2006/relationships" r:id="rId2" action="ppaction://hlinkfile"/>
            </a:rPr>
            <a:t>Prezentarea Fișei de lucru</a:t>
          </a:r>
          <a:endParaRPr lang="ro-RO" dirty="0"/>
        </a:p>
      </dgm:t>
    </dgm:pt>
    <dgm:pt modelId="{EEF3841B-DFF7-4613-ADDB-467611B97D83}" type="parTrans" cxnId="{AAE768B8-7BB5-4E34-970B-A5504C8C64EC}">
      <dgm:prSet/>
      <dgm:spPr/>
      <dgm:t>
        <a:bodyPr/>
        <a:lstStyle/>
        <a:p>
          <a:endParaRPr lang="ro-RO"/>
        </a:p>
      </dgm:t>
    </dgm:pt>
    <dgm:pt modelId="{2E134E54-E820-456E-AC4C-583DC59C333A}" type="sibTrans" cxnId="{AAE768B8-7BB5-4E34-970B-A5504C8C64EC}">
      <dgm:prSet/>
      <dgm:spPr/>
      <dgm:t>
        <a:bodyPr/>
        <a:lstStyle/>
        <a:p>
          <a:endParaRPr lang="ro-RO"/>
        </a:p>
      </dgm:t>
    </dgm:pt>
    <dgm:pt modelId="{BDF6DA2E-AFE0-4191-9778-7A2D8958466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o-RO" dirty="0">
              <a:hlinkClick xmlns:r="http://schemas.openxmlformats.org/officeDocument/2006/relationships" r:id="rId3" action="ppaction://hlinkfile"/>
            </a:rPr>
            <a:t>Verificarea sarcinilor de lucru</a:t>
          </a:r>
          <a:endParaRPr lang="ro-RO" dirty="0"/>
        </a:p>
      </dgm:t>
    </dgm:pt>
    <dgm:pt modelId="{2971661B-1F77-437D-8940-130E8B7915CD}" type="parTrans" cxnId="{146E61D6-539B-47BF-BEE0-557E7BD1EF52}">
      <dgm:prSet/>
      <dgm:spPr/>
      <dgm:t>
        <a:bodyPr/>
        <a:lstStyle/>
        <a:p>
          <a:endParaRPr lang="ro-RO"/>
        </a:p>
      </dgm:t>
    </dgm:pt>
    <dgm:pt modelId="{F84D0798-1CB3-4D58-93BF-19D88FA77A53}" type="sibTrans" cxnId="{146E61D6-539B-47BF-BEE0-557E7BD1EF52}">
      <dgm:prSet/>
      <dgm:spPr/>
      <dgm:t>
        <a:bodyPr/>
        <a:lstStyle/>
        <a:p>
          <a:endParaRPr lang="ro-RO"/>
        </a:p>
      </dgm:t>
    </dgm:pt>
    <dgm:pt modelId="{C41C1C0D-02F6-49EE-A763-B43CA95146F5}" type="pres">
      <dgm:prSet presAssocID="{5A7F3252-F386-4355-B1CF-D5F7AD5CA576}" presName="linearFlow" presStyleCnt="0">
        <dgm:presLayoutVars>
          <dgm:resizeHandles val="exact"/>
        </dgm:presLayoutVars>
      </dgm:prSet>
      <dgm:spPr/>
    </dgm:pt>
    <dgm:pt modelId="{D63FA792-8A29-42AE-9700-F0FB9F3272B2}" type="pres">
      <dgm:prSet presAssocID="{BCB61769-901D-49F7-ABF0-6703E477CD9A}" presName="node" presStyleLbl="node1" presStyleIdx="0" presStyleCnt="3">
        <dgm:presLayoutVars>
          <dgm:bulletEnabled val="1"/>
        </dgm:presLayoutVars>
      </dgm:prSet>
      <dgm:spPr/>
    </dgm:pt>
    <dgm:pt modelId="{2E41678E-1A0E-47A2-9D6C-7A1CC546AAC7}" type="pres">
      <dgm:prSet presAssocID="{A48C93AC-FF51-4DD2-B546-941EBCB67641}" presName="sibTrans" presStyleLbl="sibTrans2D1" presStyleIdx="0" presStyleCnt="2"/>
      <dgm:spPr/>
    </dgm:pt>
    <dgm:pt modelId="{9BA58B27-D8B5-43C3-9AD7-4BC98DFC20F5}" type="pres">
      <dgm:prSet presAssocID="{A48C93AC-FF51-4DD2-B546-941EBCB67641}" presName="connectorText" presStyleLbl="sibTrans2D1" presStyleIdx="0" presStyleCnt="2"/>
      <dgm:spPr/>
    </dgm:pt>
    <dgm:pt modelId="{D0305FC7-840D-4014-B121-43277E956512}" type="pres">
      <dgm:prSet presAssocID="{61211533-06FB-4762-A64A-E27B2B4FFD3D}" presName="node" presStyleLbl="node1" presStyleIdx="1" presStyleCnt="3">
        <dgm:presLayoutVars>
          <dgm:bulletEnabled val="1"/>
        </dgm:presLayoutVars>
      </dgm:prSet>
      <dgm:spPr/>
    </dgm:pt>
    <dgm:pt modelId="{E9AF1170-BA9F-4C23-9E9A-7C62465C9121}" type="pres">
      <dgm:prSet presAssocID="{2E134E54-E820-456E-AC4C-583DC59C333A}" presName="sibTrans" presStyleLbl="sibTrans2D1" presStyleIdx="1" presStyleCnt="2"/>
      <dgm:spPr/>
    </dgm:pt>
    <dgm:pt modelId="{8AF90E9D-1474-43DB-9758-B19BAD031648}" type="pres">
      <dgm:prSet presAssocID="{2E134E54-E820-456E-AC4C-583DC59C333A}" presName="connectorText" presStyleLbl="sibTrans2D1" presStyleIdx="1" presStyleCnt="2"/>
      <dgm:spPr/>
    </dgm:pt>
    <dgm:pt modelId="{D2F770F7-EFF9-46E2-9FE7-E21EE33E6F50}" type="pres">
      <dgm:prSet presAssocID="{BDF6DA2E-AFE0-4191-9778-7A2D8958466E}" presName="node" presStyleLbl="node1" presStyleIdx="2" presStyleCnt="3">
        <dgm:presLayoutVars>
          <dgm:bulletEnabled val="1"/>
        </dgm:presLayoutVars>
      </dgm:prSet>
      <dgm:spPr/>
    </dgm:pt>
  </dgm:ptLst>
  <dgm:cxnLst>
    <dgm:cxn modelId="{2A9EDF1B-7C77-4AF6-B775-E039052E6401}" type="presOf" srcId="{2E134E54-E820-456E-AC4C-583DC59C333A}" destId="{E9AF1170-BA9F-4C23-9E9A-7C62465C9121}" srcOrd="0" destOrd="0" presId="urn:microsoft.com/office/officeart/2005/8/layout/process2"/>
    <dgm:cxn modelId="{339A511D-AAA3-4D81-BD34-237140FEC801}" type="presOf" srcId="{A48C93AC-FF51-4DD2-B546-941EBCB67641}" destId="{2E41678E-1A0E-47A2-9D6C-7A1CC546AAC7}" srcOrd="0" destOrd="0" presId="urn:microsoft.com/office/officeart/2005/8/layout/process2"/>
    <dgm:cxn modelId="{EE507537-06FD-4949-8465-60EDFC3AB150}" type="presOf" srcId="{2E134E54-E820-456E-AC4C-583DC59C333A}" destId="{8AF90E9D-1474-43DB-9758-B19BAD031648}" srcOrd="1" destOrd="0" presId="urn:microsoft.com/office/officeart/2005/8/layout/process2"/>
    <dgm:cxn modelId="{3F1DC938-706C-4F55-84AF-5D19D959FA14}" srcId="{5A7F3252-F386-4355-B1CF-D5F7AD5CA576}" destId="{BCB61769-901D-49F7-ABF0-6703E477CD9A}" srcOrd="0" destOrd="0" parTransId="{769E8557-193B-4FF0-B5C5-4620E5DADF32}" sibTransId="{A48C93AC-FF51-4DD2-B546-941EBCB67641}"/>
    <dgm:cxn modelId="{34C91A49-740B-4DD5-8A8E-03DB2A40A972}" type="presOf" srcId="{61211533-06FB-4762-A64A-E27B2B4FFD3D}" destId="{D0305FC7-840D-4014-B121-43277E956512}" srcOrd="0" destOrd="0" presId="urn:microsoft.com/office/officeart/2005/8/layout/process2"/>
    <dgm:cxn modelId="{19DE5B4C-FE01-413D-B8EA-8FA6CAF37BF6}" type="presOf" srcId="{BDF6DA2E-AFE0-4191-9778-7A2D8958466E}" destId="{D2F770F7-EFF9-46E2-9FE7-E21EE33E6F50}" srcOrd="0" destOrd="0" presId="urn:microsoft.com/office/officeart/2005/8/layout/process2"/>
    <dgm:cxn modelId="{3A588487-E7AC-4E71-8511-3905C3A0BA8F}" type="presOf" srcId="{A48C93AC-FF51-4DD2-B546-941EBCB67641}" destId="{9BA58B27-D8B5-43C3-9AD7-4BC98DFC20F5}" srcOrd="1" destOrd="0" presId="urn:microsoft.com/office/officeart/2005/8/layout/process2"/>
    <dgm:cxn modelId="{AAE768B8-7BB5-4E34-970B-A5504C8C64EC}" srcId="{5A7F3252-F386-4355-B1CF-D5F7AD5CA576}" destId="{61211533-06FB-4762-A64A-E27B2B4FFD3D}" srcOrd="1" destOrd="0" parTransId="{EEF3841B-DFF7-4613-ADDB-467611B97D83}" sibTransId="{2E134E54-E820-456E-AC4C-583DC59C333A}"/>
    <dgm:cxn modelId="{146E61D6-539B-47BF-BEE0-557E7BD1EF52}" srcId="{5A7F3252-F386-4355-B1CF-D5F7AD5CA576}" destId="{BDF6DA2E-AFE0-4191-9778-7A2D8958466E}" srcOrd="2" destOrd="0" parTransId="{2971661B-1F77-437D-8940-130E8B7915CD}" sibTransId="{F84D0798-1CB3-4D58-93BF-19D88FA77A53}"/>
    <dgm:cxn modelId="{74AE90E9-EA3F-4855-AB79-0A861816BF76}" type="presOf" srcId="{BCB61769-901D-49F7-ABF0-6703E477CD9A}" destId="{D63FA792-8A29-42AE-9700-F0FB9F3272B2}" srcOrd="0" destOrd="0" presId="urn:microsoft.com/office/officeart/2005/8/layout/process2"/>
    <dgm:cxn modelId="{8A1BF8F7-5317-49DE-8FE8-73A3D498F729}" type="presOf" srcId="{5A7F3252-F386-4355-B1CF-D5F7AD5CA576}" destId="{C41C1C0D-02F6-49EE-A763-B43CA95146F5}" srcOrd="0" destOrd="0" presId="urn:microsoft.com/office/officeart/2005/8/layout/process2"/>
    <dgm:cxn modelId="{071A68C7-945C-44A4-B740-5A7DCE97152D}" type="presParOf" srcId="{C41C1C0D-02F6-49EE-A763-B43CA95146F5}" destId="{D63FA792-8A29-42AE-9700-F0FB9F3272B2}" srcOrd="0" destOrd="0" presId="urn:microsoft.com/office/officeart/2005/8/layout/process2"/>
    <dgm:cxn modelId="{1681A0E5-B166-4391-8538-31E8A2E0D0A0}" type="presParOf" srcId="{C41C1C0D-02F6-49EE-A763-B43CA95146F5}" destId="{2E41678E-1A0E-47A2-9D6C-7A1CC546AAC7}" srcOrd="1" destOrd="0" presId="urn:microsoft.com/office/officeart/2005/8/layout/process2"/>
    <dgm:cxn modelId="{116A6AE3-EC33-4151-900B-349941BFF531}" type="presParOf" srcId="{2E41678E-1A0E-47A2-9D6C-7A1CC546AAC7}" destId="{9BA58B27-D8B5-43C3-9AD7-4BC98DFC20F5}" srcOrd="0" destOrd="0" presId="urn:microsoft.com/office/officeart/2005/8/layout/process2"/>
    <dgm:cxn modelId="{B053E52E-3C1E-4447-8375-79F72C454C54}" type="presParOf" srcId="{C41C1C0D-02F6-49EE-A763-B43CA95146F5}" destId="{D0305FC7-840D-4014-B121-43277E956512}" srcOrd="2" destOrd="0" presId="urn:microsoft.com/office/officeart/2005/8/layout/process2"/>
    <dgm:cxn modelId="{B460F146-BADA-4D4B-93E5-40DBA03D9FEB}" type="presParOf" srcId="{C41C1C0D-02F6-49EE-A763-B43CA95146F5}" destId="{E9AF1170-BA9F-4C23-9E9A-7C62465C9121}" srcOrd="3" destOrd="0" presId="urn:microsoft.com/office/officeart/2005/8/layout/process2"/>
    <dgm:cxn modelId="{0AFA6894-8380-4451-99FA-17A5E2F889DE}" type="presParOf" srcId="{E9AF1170-BA9F-4C23-9E9A-7C62465C9121}" destId="{8AF90E9D-1474-43DB-9758-B19BAD031648}" srcOrd="0" destOrd="0" presId="urn:microsoft.com/office/officeart/2005/8/layout/process2"/>
    <dgm:cxn modelId="{5051E5CE-8602-4051-8FD7-E09BA4F39ED3}" type="presParOf" srcId="{C41C1C0D-02F6-49EE-A763-B43CA95146F5}" destId="{D2F770F7-EFF9-46E2-9FE7-E21EE33E6F50}" srcOrd="4" destOrd="0" presId="urn:microsoft.com/office/officeart/2005/8/layout/process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FA792-8A29-42AE-9700-F0FB9F3272B2}">
      <dsp:nvSpPr>
        <dsp:cNvPr id="0" name=""/>
        <dsp:cNvSpPr/>
      </dsp:nvSpPr>
      <dsp:spPr>
        <a:xfrm>
          <a:off x="1805939" y="0"/>
          <a:ext cx="2331720" cy="1295400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1" action="ppaction://hlinkfile"/>
            </a:rPr>
            <a:t>Prezentarea Fișei de documentare</a:t>
          </a:r>
          <a:endParaRPr lang="ro-RO" sz="25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843880" y="37941"/>
        <a:ext cx="2255838" cy="1219518"/>
      </dsp:txXfrm>
    </dsp:sp>
    <dsp:sp modelId="{2E41678E-1A0E-47A2-9D6C-7A1CC546AAC7}">
      <dsp:nvSpPr>
        <dsp:cNvPr id="0" name=""/>
        <dsp:cNvSpPr/>
      </dsp:nvSpPr>
      <dsp:spPr>
        <a:xfrm rot="5400000">
          <a:off x="2728912" y="1327784"/>
          <a:ext cx="485774" cy="5829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2000" kern="1200"/>
        </a:p>
      </dsp:txBody>
      <dsp:txXfrm rot="-5400000">
        <a:off x="2796920" y="1376362"/>
        <a:ext cx="349758" cy="340042"/>
      </dsp:txXfrm>
    </dsp:sp>
    <dsp:sp modelId="{D0305FC7-840D-4014-B121-43277E956512}">
      <dsp:nvSpPr>
        <dsp:cNvPr id="0" name=""/>
        <dsp:cNvSpPr/>
      </dsp:nvSpPr>
      <dsp:spPr>
        <a:xfrm>
          <a:off x="1805939" y="1943099"/>
          <a:ext cx="2331720" cy="1295400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hlinkClick xmlns:r="http://schemas.openxmlformats.org/officeDocument/2006/relationships" r:id="rId2" action="ppaction://hlinkfile"/>
            </a:rPr>
            <a:t>Prezentarea Fișei de lucru</a:t>
          </a:r>
          <a:endParaRPr lang="ro-RO" sz="2500" kern="1200" dirty="0"/>
        </a:p>
      </dsp:txBody>
      <dsp:txXfrm>
        <a:off x="1843880" y="1981040"/>
        <a:ext cx="2255838" cy="1219518"/>
      </dsp:txXfrm>
    </dsp:sp>
    <dsp:sp modelId="{E9AF1170-BA9F-4C23-9E9A-7C62465C9121}">
      <dsp:nvSpPr>
        <dsp:cNvPr id="0" name=""/>
        <dsp:cNvSpPr/>
      </dsp:nvSpPr>
      <dsp:spPr>
        <a:xfrm rot="5400000">
          <a:off x="2728912" y="3270885"/>
          <a:ext cx="485774" cy="5829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o-RO" sz="2000" kern="1200"/>
        </a:p>
      </dsp:txBody>
      <dsp:txXfrm rot="-5400000">
        <a:off x="2796920" y="3319463"/>
        <a:ext cx="349758" cy="340042"/>
      </dsp:txXfrm>
    </dsp:sp>
    <dsp:sp modelId="{D2F770F7-EFF9-46E2-9FE7-E21EE33E6F50}">
      <dsp:nvSpPr>
        <dsp:cNvPr id="0" name=""/>
        <dsp:cNvSpPr/>
      </dsp:nvSpPr>
      <dsp:spPr>
        <a:xfrm>
          <a:off x="1805939" y="3886200"/>
          <a:ext cx="2331720" cy="1295400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39000" dist="25400" dir="5400000" rotWithShape="0">
            <a:schemeClr val="l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dirty="0">
              <a:hlinkClick xmlns:r="http://schemas.openxmlformats.org/officeDocument/2006/relationships" r:id="rId3" action="ppaction://hlinkfile"/>
            </a:rPr>
            <a:t>Verificarea sarcinilor de lucru</a:t>
          </a:r>
          <a:endParaRPr lang="ro-RO" sz="2500" kern="1200" dirty="0"/>
        </a:p>
      </dsp:txBody>
      <dsp:txXfrm>
        <a:off x="1843880" y="3924141"/>
        <a:ext cx="2255838" cy="1219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FB0387-7863-4CE8-9DC5-105E05AF38A2}" type="datetimeFigureOut">
              <a:rPr lang="ro-RO" smtClean="0"/>
              <a:t>12.08.2020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493C7D-63CB-4700-A17D-B45A44A5B6D4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04800"/>
            <a:ext cx="60198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Domeniile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calificare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Comerț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Turism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și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alimentație</a:t>
            </a:r>
            <a:endParaRPr lang="ro-RO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Calificările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profesionale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Tehnician în activități economice, Tehnician în administrație, Tehnician în comerț, Tehnician în turism, Tehnician în gastronomie</a:t>
            </a:r>
          </a:p>
          <a:p>
            <a:pPr algn="l"/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Modul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Analiza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economico-financiară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clasa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XII-a</a:t>
            </a:r>
            <a:endParaRPr lang="ro-RO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21336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UNITATEA DE REZULTATE ALE ÎNVĂȚĂRII TEHNICE GENERALE 11: </a:t>
            </a:r>
            <a:r>
              <a:rPr lang="ro-RO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ÎNTOCMIREA SITUAȚIILOR FINANCIARE</a:t>
            </a:r>
            <a:endParaRPr lang="ro-RO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9400" y="4800600"/>
          <a:ext cx="6095999" cy="137769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05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000" dirty="0"/>
                        <a:t>Rezultatele învățării conform Standardului de pregătire profesională:</a:t>
                      </a:r>
                      <a:endParaRPr lang="ro-RO" sz="1000" dirty="0">
                        <a:solidFill>
                          <a:srgbClr val="0D0D0D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5412" marR="65412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000"/>
                        <a:t>Cunoștințe:</a:t>
                      </a:r>
                      <a:endParaRPr lang="ro-RO" sz="1000">
                        <a:solidFill>
                          <a:srgbClr val="0D0D0D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5412" marR="6541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000" dirty="0"/>
                        <a:t>11.1.1  Prezentarea etapelor de întocmire a situațiilor financiare anuale.</a:t>
                      </a:r>
                      <a:endParaRPr lang="ro-RO" sz="1000" dirty="0">
                        <a:solidFill>
                          <a:srgbClr val="0D0D0D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5412" marR="6541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000"/>
                        <a:t>Abilități:</a:t>
                      </a:r>
                      <a:endParaRPr lang="ro-RO" sz="1000">
                        <a:solidFill>
                          <a:srgbClr val="0D0D0D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5412" marR="65412" marT="0" marB="0" anchor="ctr"/>
                </a:tc>
                <a:tc>
                  <a:txBody>
                    <a:bodyPr/>
                    <a:lstStyle/>
                    <a:p>
                      <a:pPr marR="260350" algn="l"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527050" algn="l"/>
                        </a:tabLst>
                      </a:pPr>
                      <a:r>
                        <a:rPr lang="ro-RO" sz="1000" dirty="0"/>
                        <a:t>11.2.3    Rezolvarea de probleme privind întocmirea situațiilor financiare  anuale.</a:t>
                      </a:r>
                    </a:p>
                  </a:txBody>
                  <a:tcPr marL="65412" marR="6541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000"/>
                        <a:t>Atitudini: </a:t>
                      </a:r>
                      <a:endParaRPr lang="ro-RO" sz="1000">
                        <a:solidFill>
                          <a:srgbClr val="0D0D0D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5412" marR="65412" marT="0" marB="0" anchor="ctr"/>
                </a:tc>
                <a:tc>
                  <a:txBody>
                    <a:bodyPr/>
                    <a:lstStyle/>
                    <a:p>
                      <a:pPr marR="114935" algn="just">
                        <a:lnSpc>
                          <a:spcPct val="102000"/>
                        </a:lnSpc>
                        <a:spcAft>
                          <a:spcPts val="0"/>
                        </a:spcAft>
                        <a:tabLst>
                          <a:tab pos="524510" algn="l"/>
                        </a:tabLst>
                      </a:pPr>
                      <a:r>
                        <a:rPr lang="ro-RO" sz="1000" dirty="0"/>
                        <a:t>11.3.1   Manifestarea</a:t>
                      </a:r>
                      <a:r>
                        <a:rPr lang="ro-RO" sz="1000" spc="275" dirty="0"/>
                        <a:t> </a:t>
                      </a:r>
                      <a:r>
                        <a:rPr lang="ro-RO" sz="1000" dirty="0"/>
                        <a:t>capacități</a:t>
                      </a:r>
                      <a:r>
                        <a:rPr lang="ro-RO" sz="1000" spc="5" dirty="0"/>
                        <a:t>i</a:t>
                      </a:r>
                      <a:r>
                        <a:rPr lang="ro-RO" sz="1000" spc="145" dirty="0"/>
                        <a:t> </a:t>
                      </a:r>
                      <a:r>
                        <a:rPr lang="ro-RO" sz="1000" dirty="0"/>
                        <a:t>de</a:t>
                      </a:r>
                      <a:r>
                        <a:rPr lang="ro-RO" sz="1000" spc="25" dirty="0"/>
                        <a:t> </a:t>
                      </a:r>
                      <a:r>
                        <a:rPr lang="ro-RO" sz="1000" dirty="0"/>
                        <a:t>a</a:t>
                      </a:r>
                      <a:r>
                        <a:rPr lang="ro-RO" sz="1000" spc="-5" dirty="0"/>
                        <a:t> </a:t>
                      </a:r>
                      <a:r>
                        <a:rPr lang="ro-RO" sz="1000" dirty="0"/>
                        <a:t>reacționa</a:t>
                      </a:r>
                      <a:r>
                        <a:rPr lang="ro-RO" sz="1000" spc="100" dirty="0"/>
                        <a:t> </a:t>
                      </a:r>
                      <a:r>
                        <a:rPr lang="ro-RO" sz="1000" dirty="0"/>
                        <a:t>rapid  </a:t>
                      </a:r>
                      <a:r>
                        <a:rPr lang="ro-RO" sz="1000" spc="80" dirty="0"/>
                        <a:t>și </a:t>
                      </a:r>
                      <a:r>
                        <a:rPr lang="ro-RO" sz="1000" dirty="0"/>
                        <a:t>eficient în</a:t>
                      </a:r>
                      <a:r>
                        <a:rPr lang="ro-RO" sz="1000" spc="25" dirty="0"/>
                        <a:t> </a:t>
                      </a:r>
                      <a:r>
                        <a:rPr lang="ro-RO" sz="1000" dirty="0"/>
                        <a:t>realizarea</a:t>
                      </a:r>
                      <a:r>
                        <a:rPr lang="ro-RO" sz="1000" spc="190" dirty="0"/>
                        <a:t> </a:t>
                      </a:r>
                      <a:r>
                        <a:rPr lang="ro-RO" sz="1000" dirty="0"/>
                        <a:t>sarcinii</a:t>
                      </a:r>
                      <a:r>
                        <a:rPr lang="ro-RO" sz="1000" spc="100" dirty="0"/>
                        <a:t> </a:t>
                      </a:r>
                      <a:r>
                        <a:rPr lang="ro-RO" sz="1000" dirty="0"/>
                        <a:t>de</a:t>
                      </a:r>
                      <a:r>
                        <a:rPr lang="ro-RO" sz="1000" spc="80" dirty="0"/>
                        <a:t> </a:t>
                      </a:r>
                      <a:r>
                        <a:rPr lang="ro-RO" sz="1000" dirty="0"/>
                        <a:t>lucru.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o-RO" sz="1000" dirty="0"/>
                        <a:t>11.3.3    Asumarea, în cadrul echipei de la locul de muncă, a responsabilității pentru sarcina de lucru primită.</a:t>
                      </a:r>
                      <a:endParaRPr lang="ro-RO" sz="1000" dirty="0">
                        <a:solidFill>
                          <a:srgbClr val="0D0D0D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5412" marR="6541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19400" y="3276600"/>
            <a:ext cx="61722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LUCRĂRI PREMERGĂTOARE ÎNTOCMIRII </a:t>
            </a:r>
          </a:p>
          <a:p>
            <a:pPr marL="0" lvl="1" algn="ctr"/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SITUAŢIILOR FINANCIARE</a:t>
            </a:r>
            <a:endParaRPr lang="ro-RO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o-RO" dirty="0"/>
          </a:p>
        </p:txBody>
      </p:sp>
      <p:sp>
        <p:nvSpPr>
          <p:cNvPr id="7" name="Rectangle 6"/>
          <p:cNvSpPr/>
          <p:nvPr/>
        </p:nvSpPr>
        <p:spPr>
          <a:xfrm>
            <a:off x="152400" y="457200"/>
            <a:ext cx="2438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Cui se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adreseaz</a:t>
            </a:r>
            <a:r>
              <a:rPr lang="ro-RO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ă lecția?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1524001"/>
            <a:ext cx="60198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Autor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Bădilă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Iuliana</a:t>
            </a:r>
            <a:endParaRPr lang="ro-RO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905000" y="990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Rectangle 9"/>
          <p:cNvSpPr/>
          <p:nvPr/>
        </p:nvSpPr>
        <p:spPr>
          <a:xfrm>
            <a:off x="152400" y="2057400"/>
            <a:ext cx="2438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Titlul capitolului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981200" y="24384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Right Arrow 11"/>
          <p:cNvSpPr/>
          <p:nvPr/>
        </p:nvSpPr>
        <p:spPr>
          <a:xfrm>
            <a:off x="1981200" y="3810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Rectangle 12"/>
          <p:cNvSpPr/>
          <p:nvPr/>
        </p:nvSpPr>
        <p:spPr>
          <a:xfrm>
            <a:off x="152400" y="3276600"/>
            <a:ext cx="24384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Titlul lecției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4724400"/>
            <a:ext cx="2438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Rezultatele învățării lecției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905000" y="5562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304800"/>
            <a:ext cx="58674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o-RO" dirty="0"/>
              <a:t>Etapele prezentării lecției în format on-line: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2971800" y="1295400"/>
          <a:ext cx="5943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1219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i="1" dirty="0"/>
              <a:t>Se accesează hyperlinkul de la fiecare etapă a prezentării lecției</a:t>
            </a:r>
          </a:p>
        </p:txBody>
      </p:sp>
      <p:sp>
        <p:nvSpPr>
          <p:cNvPr id="7" name="Right Arrow 6"/>
          <p:cNvSpPr/>
          <p:nvPr/>
        </p:nvSpPr>
        <p:spPr>
          <a:xfrm rot="10800000">
            <a:off x="1981200" y="1105074"/>
            <a:ext cx="2608886" cy="11430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TextBox 7"/>
          <p:cNvSpPr txBox="1"/>
          <p:nvPr/>
        </p:nvSpPr>
        <p:spPr>
          <a:xfrm>
            <a:off x="381000" y="3581400"/>
            <a:ext cx="19812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chemeClr val="bg2">
                    <a:lumMod val="50000"/>
                  </a:schemeClr>
                </a:solidFill>
              </a:rPr>
              <a:t>Atenție!!!</a:t>
            </a:r>
          </a:p>
          <a:p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Aceste materiale sunt gândite pentru 2-3 ore de predare-învățare.</a:t>
            </a:r>
          </a:p>
        </p:txBody>
      </p:sp>
      <p:pic>
        <p:nvPicPr>
          <p:cNvPr id="27650" name="Picture 2" descr="Red Glossy Button, Button Icons, Red Icons, Red PNG Transparent ..."/>
          <p:cNvPicPr>
            <a:picLocks noChangeAspect="1" noChangeArrowheads="1"/>
          </p:cNvPicPr>
          <p:nvPr/>
        </p:nvPicPr>
        <p:blipFill>
          <a:blip r:embed="rId7" cstate="print">
            <a:lum bright="20000"/>
          </a:blip>
          <a:srcRect/>
          <a:stretch>
            <a:fillRect/>
          </a:stretch>
        </p:blipFill>
        <p:spPr bwMode="auto">
          <a:xfrm>
            <a:off x="7315200" y="1447800"/>
            <a:ext cx="914400" cy="914400"/>
          </a:xfrm>
          <a:prstGeom prst="rect">
            <a:avLst/>
          </a:prstGeom>
          <a:noFill/>
        </p:spPr>
      </p:pic>
      <p:pic>
        <p:nvPicPr>
          <p:cNvPr id="10" name="Picture 2" descr="Red Glossy Button, Button Icons, Red Icons, Red PNG Transparent ..."/>
          <p:cNvPicPr>
            <a:picLocks noChangeAspect="1" noChangeArrowheads="1"/>
          </p:cNvPicPr>
          <p:nvPr/>
        </p:nvPicPr>
        <p:blipFill>
          <a:blip r:embed="rId7" cstate="print">
            <a:lum bright="20000"/>
          </a:blip>
          <a:srcRect/>
          <a:stretch>
            <a:fillRect/>
          </a:stretch>
        </p:blipFill>
        <p:spPr bwMode="auto">
          <a:xfrm>
            <a:off x="7391400" y="5410200"/>
            <a:ext cx="914400" cy="914400"/>
          </a:xfrm>
          <a:prstGeom prst="rect">
            <a:avLst/>
          </a:prstGeom>
          <a:noFill/>
        </p:spPr>
      </p:pic>
      <p:pic>
        <p:nvPicPr>
          <p:cNvPr id="11" name="Picture 2" descr="Red Glossy Button, Button Icons, Red Icons, Red PNG Transparent ..."/>
          <p:cNvPicPr>
            <a:picLocks noChangeAspect="1" noChangeArrowheads="1"/>
          </p:cNvPicPr>
          <p:nvPr/>
        </p:nvPicPr>
        <p:blipFill>
          <a:blip r:embed="rId7" cstate="print">
            <a:lum bright="20000"/>
          </a:blip>
          <a:srcRect/>
          <a:stretch>
            <a:fillRect/>
          </a:stretch>
        </p:blipFill>
        <p:spPr bwMode="auto">
          <a:xfrm>
            <a:off x="7391400" y="35052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Metodă de predare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 dirty="0"/>
              <a:t>Informațiile se structurează inițial sub forma unei prezentări, care să nu depășească 10 slideuri, iar ca timp să poată fi derulată în 10 -15 minute.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La finalul prezentării, fișa de documentare, cu informațiile complete, se postează pentru accesul elevilor.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Se prezintă pe scurt fișa de lucru și așteptările cadrului didactic la finalizarea acesteia.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Se acordă elevilor 15 minute pentru instalarea softului contabil (dacă se va lucra astfel).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Se acordă 50 minute elevilor pentru completarea fișei de lucru.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Verificarea fișei de lucru completată și acordarea feed-back-ului elevilor.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290</Words>
  <Application>Microsoft Office PowerPoint</Application>
  <PresentationFormat>Expunere pe ecran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8" baseType="lpstr">
      <vt:lpstr>Cambria</vt:lpstr>
      <vt:lpstr>Trebuchet MS</vt:lpstr>
      <vt:lpstr>Wingdings</vt:lpstr>
      <vt:lpstr>Wingdings 2</vt:lpstr>
      <vt:lpstr>Opulent</vt:lpstr>
      <vt:lpstr>Prezentare PowerPoint</vt:lpstr>
      <vt:lpstr>Prezentare PowerPoint</vt:lpstr>
      <vt:lpstr>Metodă de predare</vt:lpstr>
    </vt:vector>
  </TitlesOfParts>
  <Company>Corporate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Rodica</cp:lastModifiedBy>
  <cp:revision>4</cp:revision>
  <dcterms:created xsi:type="dcterms:W3CDTF">2020-07-30T12:29:53Z</dcterms:created>
  <dcterms:modified xsi:type="dcterms:W3CDTF">2020-08-12T08:00:41Z</dcterms:modified>
</cp:coreProperties>
</file>